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6" r:id="rId3"/>
    <p:sldId id="540" r:id="rId5"/>
    <p:sldId id="519" r:id="rId6"/>
    <p:sldId id="556" r:id="rId7"/>
    <p:sldId id="521" r:id="rId8"/>
    <p:sldId id="525" r:id="rId9"/>
    <p:sldId id="542" r:id="rId10"/>
    <p:sldId id="578" r:id="rId11"/>
    <p:sldId id="543" r:id="rId12"/>
    <p:sldId id="546" r:id="rId13"/>
    <p:sldId id="547" r:id="rId14"/>
    <p:sldId id="544" r:id="rId15"/>
    <p:sldId id="545" r:id="rId16"/>
    <p:sldId id="534" r:id="rId17"/>
    <p:sldId id="597" r:id="rId18"/>
    <p:sldId id="548" r:id="rId19"/>
    <p:sldId id="550" r:id="rId20"/>
    <p:sldId id="551" r:id="rId21"/>
    <p:sldId id="552" r:id="rId22"/>
    <p:sldId id="553" r:id="rId23"/>
    <p:sldId id="607" r:id="rId24"/>
    <p:sldId id="535" r:id="rId25"/>
    <p:sldId id="537" r:id="rId26"/>
    <p:sldId id="536" r:id="rId27"/>
    <p:sldId id="538" r:id="rId28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40" autoAdjust="0"/>
  </p:normalViewPr>
  <p:slideViewPr>
    <p:cSldViewPr snapToGrid="0">
      <p:cViewPr varScale="1">
        <p:scale>
          <a:sx n="132" d="100"/>
          <a:sy n="132" d="100"/>
        </p:scale>
        <p:origin x="1374" y="132"/>
      </p:cViewPr>
      <p:guideLst>
        <p:guide orient="horz" pos="2208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5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075C0-D4FB-42DA-A0BA-94DED21282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FFFC3-A2A8-415E-9988-8B8B226871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31AD5-7E91-4284-8CD5-FE98974541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BFB3-571E-4552-A8E6-1FE743C1E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7BFB3-571E-4552-A8E6-1FE743C1E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Fig16 host</a:t>
            </a:r>
            <a:r>
              <a:rPr lang="zh-CN" altLang="en-US" dirty="0"/>
              <a:t>资源对性能的影响。</a:t>
            </a:r>
            <a:endParaRPr lang="zh-CN" altLang="en-US" dirty="0"/>
          </a:p>
          <a:p>
            <a:r>
              <a:rPr lang="en-US" altLang="zh-CN" dirty="0"/>
              <a:t>AB</a:t>
            </a:r>
            <a:r>
              <a:rPr lang="zh-CN" altLang="en-US" dirty="0"/>
              <a:t>数据量越大，</a:t>
            </a:r>
            <a:r>
              <a:rPr lang="en-US" altLang="zh-CN" dirty="0"/>
              <a:t>OLAP</a:t>
            </a:r>
            <a:r>
              <a:rPr lang="zh-CN" altLang="en-US" dirty="0"/>
              <a:t>持续时间越长；</a:t>
            </a:r>
            <a:r>
              <a:rPr lang="en-US" altLang="zh-CN" dirty="0"/>
              <a:t>Buffer</a:t>
            </a:r>
            <a:r>
              <a:rPr lang="zh-CN" altLang="en-US" dirty="0"/>
              <a:t>越大，性能越好，但是有个疑问，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1 2</a:t>
            </a:r>
            <a:r>
              <a:rPr lang="zh-CN" altLang="en-US" dirty="0"/>
              <a:t>，第一个应该比第二个低，因为都没有</a:t>
            </a:r>
            <a:r>
              <a:rPr lang="en-US" altLang="zh-CN" dirty="0"/>
              <a:t>CSD</a:t>
            </a:r>
            <a:r>
              <a:rPr lang="zh-CN" altLang="en-US" dirty="0"/>
              <a:t>且</a:t>
            </a:r>
            <a:r>
              <a:rPr lang="en-US" altLang="zh-CN" dirty="0"/>
              <a:t>Native</a:t>
            </a:r>
            <a:r>
              <a:rPr lang="zh-CN" altLang="en-US" dirty="0"/>
              <a:t>在</a:t>
            </a:r>
            <a:r>
              <a:rPr lang="en-US" altLang="zh-CN" dirty="0"/>
              <a:t>IO</a:t>
            </a:r>
            <a:r>
              <a:rPr lang="zh-CN" altLang="en-US" dirty="0"/>
              <a:t>上做了</a:t>
            </a:r>
            <a:r>
              <a:rPr lang="zh-CN" altLang="en-US" dirty="0"/>
              <a:t>优化；</a:t>
            </a:r>
            <a:endParaRPr lang="zh-CN" altLang="en-US" dirty="0"/>
          </a:p>
          <a:p>
            <a:r>
              <a:rPr lang="en-US" altLang="zh-CN" dirty="0"/>
              <a:t>CD</a:t>
            </a:r>
            <a:r>
              <a:rPr lang="zh-CN" altLang="en-US" dirty="0"/>
              <a:t>区分了</a:t>
            </a:r>
            <a:r>
              <a:rPr lang="en-US" altLang="zh-CN" dirty="0"/>
              <a:t>host cpu core</a:t>
            </a:r>
            <a:r>
              <a:rPr lang="zh-CN" altLang="en-US" dirty="0"/>
              <a:t>对性能的影响，更多的</a:t>
            </a:r>
            <a:r>
              <a:rPr lang="en-US" altLang="zh-CN" dirty="0"/>
              <a:t>core</a:t>
            </a:r>
            <a:r>
              <a:rPr lang="zh-CN" altLang="en-US" dirty="0"/>
              <a:t>提升了</a:t>
            </a:r>
            <a:r>
              <a:rPr lang="en-US" altLang="zh-CN" dirty="0"/>
              <a:t>OLTP</a:t>
            </a:r>
            <a:r>
              <a:rPr lang="zh-CN" altLang="en-US" dirty="0"/>
              <a:t>的性能，但是增加了</a:t>
            </a:r>
            <a:r>
              <a:rPr lang="en-US" altLang="zh-CN" dirty="0"/>
              <a:t>buffer</a:t>
            </a:r>
            <a:r>
              <a:rPr lang="zh-CN" altLang="en-US" dirty="0"/>
              <a:t>争用，导致</a:t>
            </a:r>
            <a:r>
              <a:rPr lang="en-US" altLang="zh-CN" dirty="0"/>
              <a:t>buffer pollution</a:t>
            </a:r>
            <a:r>
              <a:rPr lang="zh-CN" altLang="en-US" dirty="0"/>
              <a:t>从而增加了</a:t>
            </a:r>
            <a:r>
              <a:rPr lang="en-US" altLang="zh-CN" dirty="0"/>
              <a:t>OLAP</a:t>
            </a:r>
            <a:r>
              <a:rPr lang="zh-CN" altLang="en-US" dirty="0"/>
              <a:t>的查询时长，</a:t>
            </a:r>
            <a:r>
              <a:rPr lang="en-US" altLang="zh-CN" dirty="0"/>
              <a:t>NDP</a:t>
            </a:r>
            <a:r>
              <a:rPr lang="zh-CN" altLang="en-US" dirty="0"/>
              <a:t>不存在这个</a:t>
            </a:r>
            <a:r>
              <a:rPr lang="zh-CN" altLang="en-US" dirty="0"/>
              <a:t>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/>
              <a:t>BC</a:t>
            </a:r>
            <a:r>
              <a:rPr lang="zh-CN" altLang="en-US" dirty="0"/>
              <a:t>处理的</a:t>
            </a:r>
            <a:r>
              <a:rPr lang="en-US" altLang="zh-CN" dirty="0"/>
              <a:t>neighbours</a:t>
            </a:r>
            <a:r>
              <a:rPr lang="zh-CN" altLang="en-US" dirty="0"/>
              <a:t>数量（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ABC</a:t>
            </a:r>
            <a:r>
              <a:rPr lang="zh-CN" altLang="en-US" dirty="0"/>
              <a:t>说明</a:t>
            </a:r>
            <a:r>
              <a:rPr lang="en-US" altLang="zh-CN" dirty="0"/>
              <a:t>native </a:t>
            </a:r>
            <a:r>
              <a:rPr lang="zh-CN" altLang="en-US" dirty="0"/>
              <a:t>始终优于</a:t>
            </a:r>
            <a:r>
              <a:rPr lang="en-US" altLang="zh-CN" dirty="0"/>
              <a:t>BLK</a:t>
            </a:r>
            <a:r>
              <a:rPr lang="zh-CN" altLang="en-US" dirty="0"/>
              <a:t>，</a:t>
            </a:r>
            <a:r>
              <a:rPr lang="en-US" altLang="zh-CN" dirty="0"/>
              <a:t>NDP</a:t>
            </a:r>
            <a:r>
              <a:rPr lang="zh-CN" altLang="en-US" dirty="0"/>
              <a:t>在数据量较少时性能较</a:t>
            </a:r>
            <a:r>
              <a:rPr lang="en-US" altLang="zh-CN" dirty="0"/>
              <a:t>BLK</a:t>
            </a:r>
            <a:r>
              <a:rPr lang="zh-CN" altLang="en-US" dirty="0"/>
              <a:t>和</a:t>
            </a:r>
            <a:r>
              <a:rPr lang="en-US" altLang="zh-CN" dirty="0"/>
              <a:t>Native</a:t>
            </a:r>
            <a:r>
              <a:rPr lang="zh-CN" altLang="en-US" dirty="0"/>
              <a:t>都更优，但是随着数据量增加，执行时间和</a:t>
            </a:r>
            <a:r>
              <a:rPr lang="en-US" altLang="zh-CN" dirty="0"/>
              <a:t>Flash</a:t>
            </a:r>
            <a:r>
              <a:rPr lang="zh-CN" altLang="en-US" dirty="0"/>
              <a:t>数据读取数量都增加，</a:t>
            </a:r>
            <a:r>
              <a:rPr lang="en-US" altLang="zh-CN" dirty="0"/>
              <a:t>BC</a:t>
            </a:r>
            <a:r>
              <a:rPr lang="zh-CN" altLang="en-US" dirty="0"/>
              <a:t>算法需要很多内存，所以</a:t>
            </a:r>
            <a:r>
              <a:rPr lang="en-US" altLang="zh-CN" dirty="0"/>
              <a:t>CSD</a:t>
            </a:r>
            <a:r>
              <a:rPr lang="zh-CN" altLang="en-US" dirty="0"/>
              <a:t>设备的内存容量限制变成了瓶颈，</a:t>
            </a:r>
            <a:r>
              <a:rPr lang="en-US" altLang="zh-CN" dirty="0"/>
              <a:t>buffer misses</a:t>
            </a:r>
            <a:r>
              <a:rPr lang="zh-CN" altLang="en-US" dirty="0"/>
              <a:t>变多，</a:t>
            </a:r>
            <a:r>
              <a:rPr lang="en-US" altLang="zh-CN" dirty="0"/>
              <a:t>flash</a:t>
            </a:r>
            <a:r>
              <a:rPr lang="zh-CN" altLang="en-US" dirty="0"/>
              <a:t>读取更多了。但是总的来说设备端到主机端的总的数据量搬运还是减少</a:t>
            </a:r>
            <a:r>
              <a:rPr lang="zh-CN" altLang="en-US" dirty="0"/>
              <a:t>很多。（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DEF</a:t>
            </a:r>
            <a:r>
              <a:rPr lang="zh-CN" altLang="en-US" dirty="0"/>
              <a:t>是</a:t>
            </a:r>
            <a:r>
              <a:rPr lang="en-US" altLang="zh-CN" dirty="0"/>
              <a:t>OLAP</a:t>
            </a:r>
            <a:r>
              <a:rPr lang="zh-CN" altLang="en-US" dirty="0"/>
              <a:t>的执行时间因为设备端的</a:t>
            </a:r>
            <a:r>
              <a:rPr lang="en-US" altLang="zh-CN" dirty="0"/>
              <a:t>CPU</a:t>
            </a:r>
            <a:r>
              <a:rPr lang="zh-CN" altLang="en-US" dirty="0"/>
              <a:t>性能弱，所以时间更长吗？随着数据量的增加，设备内的</a:t>
            </a:r>
            <a:r>
              <a:rPr lang="en-US" altLang="zh-CN" dirty="0"/>
              <a:t>Flash</a:t>
            </a:r>
            <a:r>
              <a:rPr lang="zh-CN" altLang="en-US" dirty="0"/>
              <a:t>读区变多，总的数据搬移量</a:t>
            </a:r>
            <a:r>
              <a:rPr lang="zh-CN" altLang="en-US" dirty="0"/>
              <a:t>变少了。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疑问，用户不是更在意read-only OLAP的时间吗？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7BFB3-571E-4552-A8E6-1FE743C1E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shared state</a:t>
            </a:r>
            <a:r>
              <a:rPr lang="zh-CN" altLang="en-US" dirty="0"/>
              <a:t>的大小由并行的</a:t>
            </a:r>
            <a:r>
              <a:rPr lang="en-US" altLang="zh-CN" dirty="0"/>
              <a:t>OLTP</a:t>
            </a:r>
            <a:r>
              <a:rPr lang="zh-CN" altLang="en-US" dirty="0"/>
              <a:t>更新决定，</a:t>
            </a:r>
            <a:r>
              <a:rPr lang="en-US" altLang="zh-CN" dirty="0"/>
              <a:t>OLAPsel</a:t>
            </a:r>
            <a:r>
              <a:rPr lang="zh-CN" altLang="en-US" dirty="0"/>
              <a:t>越小</a:t>
            </a:r>
            <a:r>
              <a:rPr lang="en-US" altLang="zh-CN" dirty="0"/>
              <a:t>OLAP</a:t>
            </a:r>
            <a:r>
              <a:rPr lang="zh-CN" altLang="en-US" dirty="0"/>
              <a:t>执行时间越短，有更多的</a:t>
            </a:r>
            <a:r>
              <a:rPr lang="en-US" altLang="zh-CN" dirty="0"/>
              <a:t>OLTP</a:t>
            </a:r>
            <a:r>
              <a:rPr lang="zh-CN" altLang="en-US" dirty="0"/>
              <a:t>引发更多的</a:t>
            </a:r>
            <a:r>
              <a:rPr lang="en-US" altLang="zh-CN" dirty="0"/>
              <a:t>update</a:t>
            </a:r>
            <a:r>
              <a:rPr lang="zh-CN" altLang="en-US" dirty="0"/>
              <a:t>操作所以</a:t>
            </a:r>
            <a:r>
              <a:rPr lang="en-US" altLang="zh-CN" dirty="0"/>
              <a:t>share state</a:t>
            </a:r>
            <a:r>
              <a:rPr lang="zh-CN" altLang="en-US" dirty="0"/>
              <a:t>更大。</a:t>
            </a:r>
            <a:endParaRPr lang="zh-CN" altLang="en-US" dirty="0"/>
          </a:p>
          <a:p>
            <a:r>
              <a:rPr lang="en-US" altLang="zh-CN" dirty="0"/>
              <a:t>6 micro-benchmark on top of TPC-C OrderLine table in the DB stack</a:t>
            </a:r>
            <a:r>
              <a:rPr lang="zh-CN" altLang="en-US" dirty="0"/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shared state</a:t>
            </a:r>
            <a:r>
              <a:rPr lang="zh-CN" altLang="en-US" dirty="0"/>
              <a:t>的大小由并行的</a:t>
            </a:r>
            <a:r>
              <a:rPr lang="en-US" altLang="zh-CN" dirty="0"/>
              <a:t>OLTP</a:t>
            </a:r>
            <a:r>
              <a:rPr lang="zh-CN" altLang="en-US" dirty="0"/>
              <a:t>更新决定，</a:t>
            </a:r>
            <a:r>
              <a:rPr lang="en-US" altLang="zh-CN" dirty="0"/>
              <a:t>OLAPsel</a:t>
            </a:r>
            <a:r>
              <a:rPr lang="zh-CN" altLang="en-US" dirty="0"/>
              <a:t>越小</a:t>
            </a:r>
            <a:r>
              <a:rPr lang="en-US" altLang="zh-CN" dirty="0"/>
              <a:t>OLAP</a:t>
            </a:r>
            <a:r>
              <a:rPr lang="zh-CN" altLang="en-US" dirty="0"/>
              <a:t>执行时间越短，有更多的</a:t>
            </a:r>
            <a:r>
              <a:rPr lang="en-US" altLang="zh-CN" dirty="0"/>
              <a:t>OLTP</a:t>
            </a:r>
            <a:r>
              <a:rPr lang="zh-CN" altLang="en-US" dirty="0"/>
              <a:t>引发更多的</a:t>
            </a:r>
            <a:r>
              <a:rPr lang="en-US" altLang="zh-CN" dirty="0"/>
              <a:t>update</a:t>
            </a:r>
            <a:r>
              <a:rPr lang="zh-CN" altLang="en-US" dirty="0"/>
              <a:t>操作所以</a:t>
            </a:r>
            <a:r>
              <a:rPr lang="en-US" altLang="zh-CN" dirty="0"/>
              <a:t>share state</a:t>
            </a:r>
            <a:r>
              <a:rPr lang="zh-CN" altLang="en-US" dirty="0"/>
              <a:t>更大。</a:t>
            </a:r>
            <a:endParaRPr lang="zh-CN" altLang="en-US" dirty="0"/>
          </a:p>
          <a:p>
            <a:r>
              <a:rPr lang="en-US" altLang="zh-CN" dirty="0"/>
              <a:t>6 micro-benchmark on top of TPC-C OrderLine table in the DB stack</a:t>
            </a:r>
            <a:r>
              <a:rPr lang="zh-CN" altLang="en-US" dirty="0"/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右图是什么意思，保证了何种</a:t>
            </a:r>
            <a:r>
              <a:rPr lang="zh-CN" altLang="en-US" dirty="0"/>
              <a:t>正确性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28015" y="3467100"/>
            <a:ext cx="10935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Near-Data Processing in Database Systems on Native Computational Storage under HTAP Workloads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1100" y="4488180"/>
            <a:ext cx="9829165" cy="2021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VLDB 2022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Tobias Vinçon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Christian Knödler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Leonardo Solis-Vasquez</a:t>
            </a:r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Arthur Bernhardt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Sajjad Tamimi</a:t>
            </a:r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Lukas Weber</a:t>
            </a:r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Florian Stock</a:t>
            </a:r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Andreas Koch</a:t>
            </a:r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Ilia Petrov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and Applications Group, *Data Management Lab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Technische Universität Darmstadt,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Reutlingen University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1416685"/>
            <a:ext cx="6529070" cy="4773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3.3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NDP Transaction Management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4170" y="1431925"/>
            <a:ext cx="5497830" cy="2578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In-situ Snapshot Construction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 Copy-on-Write based systems such as nKV：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snapshot is usually identi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ed via a snapshot identi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er, e.g. a sequence number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buFont typeface="Arial" panose="020B0604020202020204" pitchFamily="34" charset="0"/>
              <a:buNone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charset="0"/>
              <a:buChar char="ü"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 a multi-version system like neoDBMS, an in-situ visibility checking is performed：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Given the invoking transaction id, the visibility check can traverse the version chain backwards starting from the 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VID</a:t>
            </a:r>
            <a:r>
              <a:rPr lang="en-US" altLang="zh-CN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entry point to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nd the version, visible to the NDP transaction.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485900"/>
            <a:ext cx="6497320" cy="4514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3.4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Parsers and Accessors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4170" y="1431925"/>
            <a:ext cx="5497830" cy="3532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layout accessors 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for in-situ navigation</a:t>
            </a:r>
            <a:endParaRPr 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Format parsers 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for data intepretation</a:t>
            </a:r>
            <a:endParaRPr 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Physical page pointers (PPP)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any reference within the persistent dataset is based on a PPP</a:t>
            </a:r>
            <a:endParaRPr 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443990"/>
            <a:ext cx="6267450" cy="352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3.5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NDP Pipelines and 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Result-Set Handling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39840" y="1431925"/>
            <a:ext cx="5852160" cy="2207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Local materialization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Allow the creation of complex NDP-pipelines;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In-situ handling of nonsize-reducing operations like joins or grouping;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reduction of data transfers to host and more efficient DMA handling;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23137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3.6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NDP Interface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uild upon NVMe, yet as a user-space module to avoid high user-/kernel-space switching overhead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everage SPDK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NDP_EXEC command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parameter: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3" indent="0"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shared state, the operation-specific parameters, metadata and schema information(column families and their respective data formats), number of LSM levels, assignment of SST per level, and many more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3.7 Software and Hardware-based NDP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Foresee a scheduling engine, running in software, that dynamically decides whether to schedule a processing task on a hardware processing element, or to use the software-based alternative </a:t>
            </a:r>
            <a:r>
              <a:rPr lang="en-US" altLang="zh-CN" sz="2000" i="1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 nKV </a:t>
            </a:r>
            <a:r>
              <a:rPr lang="zh-CN" altLang="en-US" sz="2000" i="1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基于实验获得的经验</a:t>
            </a:r>
            <a:r>
              <a:rPr lang="en-US" altLang="zh-CN" sz="2000" i="1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i="1" baseline="30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low-latency、less parallel、faster-scalar-units benefitted operations : point lookup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 scan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07510" y="1109345"/>
            <a:ext cx="77254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 MyRocks over nKV</a:t>
            </a:r>
            <a:endParaRPr 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Hardware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Wingdings" panose="05000000000000000000" charset="0"/>
              <a:buChar char="ü"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Host: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Debian 4.9 OS + 3.4 GHz Intel i5 CPU + 4 GB RAM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Wingdings" panose="05000000000000000000" charset="0"/>
              <a:buChar char="ü"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COSMOS+ board: 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PCIe Gen 2.0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8 + Zynq 7045 SoC with an FPGA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Two 667 MHz ARM A9 Cores + An MLC Flash module as SLC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Software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MyRocks (MySQL 5.6) with Repeatable Read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Memory footprint: 7.5% of the dataset size and Mutable memtables: 32 MB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7510" y="3702685"/>
            <a:ext cx="77254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 neoDBMS</a:t>
            </a:r>
            <a:endParaRPr 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Hardware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00150" lvl="3" indent="-285750">
              <a:buFont typeface="Wingdings" panose="05000000000000000000" charset="0"/>
              <a:buChar char="ü"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Host: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an ARM Neoverse N1 System Development Platform (SDP)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 2.6 GHz ARM N1-CPUs + 3 GB RAM. 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charset="0"/>
              <a:buChar char="ü"/>
            </a:pP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Smart storage:</a:t>
            </a:r>
            <a:endParaRPr lang="en-US" sz="16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 Xilinx Alveo U280 FPGA board with 2 GB DDR4 connected via PCIe Gen4×8 serves as enterprise-grade smart storage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Software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PostgreSQL12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202690"/>
            <a:ext cx="3429000" cy="2233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3766820"/>
            <a:ext cx="3429000" cy="2597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6070" y="981710"/>
            <a:ext cx="1082040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>
              <a:buFont typeface="Wingdings" panose="05000000000000000000" charset="0"/>
              <a:buNone/>
            </a:pPr>
            <a:r>
              <a:rPr 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 Workload </a:t>
            </a:r>
            <a:r>
              <a:rPr 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parameters</a:t>
            </a:r>
            <a:endParaRPr lang="en-US" sz="16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buFont typeface="Wingdings" panose="05000000000000000000" charset="0"/>
              <a:buChar char="ü"/>
            </a:pP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OLTP</a:t>
            </a:r>
            <a:r>
              <a:rPr lang="en-US" sz="1600" b="1" i="1" baseline="-25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SKEW  </a:t>
            </a: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endParaRPr lang="en-US" sz="16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0" indent="457200">
              <a:buFont typeface="Wingdings" panose="05000000000000000000" charset="0"/>
              <a:buNone/>
            </a:pP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Sets the ratio of hot to cold data accesses</a:t>
            </a:r>
            <a:endParaRPr lang="en-US" sz="1600" b="1" i="1" baseline="-25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buFont typeface="Wingdings" panose="05000000000000000000" charset="0"/>
              <a:buChar char="ü"/>
            </a:pP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OLAP</a:t>
            </a:r>
            <a:r>
              <a:rPr lang="en-US" sz="1600" b="1" i="1" baseline="-25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SEL  </a:t>
            </a: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endParaRPr lang="en-US" sz="16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To vary the complexity and runtime, the number of input nodes to BC is limited to a certain threshold</a:t>
            </a:r>
            <a:endParaRPr lang="en-US" sz="1600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buFont typeface="Wingdings" panose="05000000000000000000" charset="0"/>
              <a:buChar char="ü"/>
            </a:pP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OLAP</a:t>
            </a:r>
            <a:r>
              <a:rPr lang="en-US" sz="1600" b="1" i="1" baseline="-25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PAUSE </a:t>
            </a:r>
            <a:r>
              <a:rPr lang="en-US" sz="16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endParaRPr lang="en-US" sz="16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1" indent="457200">
              <a:buFont typeface="Wingdings" panose="05000000000000000000" charset="0"/>
              <a:buNone/>
            </a:pP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It controls the time between two OLAP query injections.</a:t>
            </a:r>
            <a:endParaRPr lang="en-US" sz="1600" b="1" i="1" baseline="-25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985" y="2888615"/>
            <a:ext cx="5320030" cy="334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000230" cy="718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1: 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Update-aware NDP enables transactionally consistent NDP executions of OLAP operations in presence of OLTP updates in HTAP systems, without performance drops.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2103120"/>
            <a:ext cx="5210175" cy="341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30" y="2102485"/>
            <a:ext cx="5537835" cy="341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3595" y="1729740"/>
            <a:ext cx="7734300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728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Update-aware NDP is intervention-free, yielding robust and resource-e</a:t>
            </a: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ffi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cient performance.</a:t>
            </a:r>
            <a:endParaRPr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0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OLAP</a:t>
            </a:r>
            <a:r>
              <a:rPr lang="en-US" sz="2000" i="1" baseline="-25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PAUSE</a:t>
            </a: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=1000s</a:t>
            </a:r>
            <a:endParaRPr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000230" cy="518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NDP can handle di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ff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erent types of OLAP operations.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5310" y="1522095"/>
            <a:ext cx="4413885" cy="4479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1640" y="1499870"/>
            <a:ext cx="5334635" cy="2365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5195570" y="3971290"/>
            <a:ext cx="69964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Fig15 A B: 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HTAP workload, OLTP throughput;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Size-reducing OLAP operations: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Selection/BC/TOP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Fig15 D: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Non size-reducing operations: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JOIN/GROUP BY/AGGREGATION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NDP OLAP becomes computebound due to the slow on-device ARMs.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Fig15 C ?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000230" cy="518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Update-aware NDP reduces data transfers.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16630" y="1560830"/>
            <a:ext cx="5158105" cy="435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96740" y="3893185"/>
            <a:ext cx="3398520" cy="146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Background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Problem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Evaluation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231370" cy="54622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Update-aware NDP can operate on fresh data with low overhead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 6: Computational storage can e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ffi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ciently return the visible version or the transactionally consistent snapshot by means of NDP.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635" y="1360170"/>
            <a:ext cx="5039995" cy="2102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35" y="4187825"/>
            <a:ext cx="5039995" cy="2099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-39370" y="981710"/>
            <a:ext cx="12231370" cy="1183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没有谈到涉及写操作的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OLAP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怎么处理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计算存储设备中的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HW+SW Sheduler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粒度很大</a:t>
            </a: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nKV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——Soft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ware Architecture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600" y="1038860"/>
            <a:ext cx="3749040" cy="2969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4248785"/>
            <a:ext cx="3749040" cy="164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590" y="1078230"/>
            <a:ext cx="6776085" cy="4822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6235" y="6066155"/>
            <a:ext cx="11394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Vinçon T, Bernhardt A, Petrov I, et al. nKV: near-data processing with KV-stores on native computational storage[C]//Proceedings of the 16th International Workshop on Data Management on New Hardware. 2020: 1-11.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nKV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——Hardware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977900"/>
            <a:ext cx="3416935" cy="298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7390" y="1284605"/>
            <a:ext cx="753618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Using the baseline architecture (Figure 5), speci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 processing elements (PEs) are implemented, allowing to move computation from software running on the ARM-cores to the programmable logic of the SoC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PEs are written in Chisel3 [3] using a relatively simple architecture that can be subdivided into four distinct domains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control-domain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a register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fi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le, holding a number of control registers, which are accessible using an AXI4-Lite interface.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memory-domain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contains a load and a store unit. These are connected to the PSs DRAM-interface, allowing the PE to access the device DRAM.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accessor-domain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is responsible for converting the di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erent data granularities (64 bit words vs tuples) between the memory and the computational domain.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computational domain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is comprised of two distinct modules. The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rst one is the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ltering unit, which accepts single kv-pairs as input.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last module transforms the data into the required output format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4081780"/>
            <a:ext cx="3416935" cy="2014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235" y="6066155"/>
            <a:ext cx="11394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Vinçon T, Bernhardt A, Petrov I, et al. nKV: near-data processing with KV-stores on native computational storage[C]//Proceedings of the 16th International Workshop on Data Management on New Hardware. 2020: 1-11.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neoDBMS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</a:t>
            </a:r>
            <a:endParaRPr lang="en-US" altLang="zh-CN" sz="1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935" y="2428240"/>
            <a:ext cx="5831205" cy="2258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426210"/>
            <a:ext cx="5697220" cy="41954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9700" y="6275705"/>
            <a:ext cx="1116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Bernhardt A, Tamimi S, Stock F, et al. neodb: In-situ snapshots for multi-version dbms on native computational storage[C]//Proc. ICDE. 2022.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8770" y="5621655"/>
            <a:ext cx="279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+mj-ea"/>
                <a:ea typeface="+mj-ea"/>
              </a:rPr>
              <a:t>HTAP</a:t>
            </a:r>
            <a:r>
              <a:rPr lang="zh-CN" altLang="en-US" sz="1600">
                <a:latin typeface="+mj-ea"/>
                <a:ea typeface="+mj-ea"/>
              </a:rPr>
              <a:t>负载下事务快照</a:t>
            </a:r>
            <a:r>
              <a:rPr lang="zh-CN" altLang="en-US" sz="1600">
                <a:latin typeface="+mj-ea"/>
                <a:ea typeface="+mj-ea"/>
              </a:rPr>
              <a:t>示意图</a:t>
            </a:r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2250" y="4686935"/>
            <a:ext cx="2061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+mj-ea"/>
                <a:ea typeface="+mj-ea"/>
              </a:rPr>
              <a:t>neoDBMS</a:t>
            </a:r>
            <a:r>
              <a:rPr lang="zh-CN" altLang="en-US" sz="1600">
                <a:latin typeface="+mj-ea"/>
                <a:ea typeface="+mj-ea"/>
              </a:rPr>
              <a:t>结构图</a:t>
            </a:r>
            <a:endParaRPr lang="zh-CN" altLang="en-US" sz="16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neoDBMS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530985"/>
            <a:ext cx="5262880" cy="3834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85" y="2388235"/>
            <a:ext cx="6492240" cy="24212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9700" y="6275705"/>
            <a:ext cx="1116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※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Bernhardt A, Tamimi S, Stock F, et al. neodb: In-situ snapshots for multi-version dbms on native computational storage[C]//Proc. ICDE. 2022.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1600" y="5365115"/>
            <a:ext cx="279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+mj-ea"/>
                <a:ea typeface="+mj-ea"/>
              </a:rPr>
              <a:t>多版本</a:t>
            </a:r>
            <a:r>
              <a:rPr lang="zh-CN" altLang="en-US" sz="1600">
                <a:latin typeface="+mj-ea"/>
                <a:ea typeface="+mj-ea"/>
              </a:rPr>
              <a:t>示意图</a:t>
            </a:r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2665" y="4809490"/>
            <a:ext cx="2799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+mj-ea"/>
                <a:ea typeface="+mj-ea"/>
              </a:rPr>
              <a:t>版本可见性</a:t>
            </a:r>
            <a:r>
              <a:rPr lang="zh-CN" altLang="en-US" sz="1600">
                <a:latin typeface="+mj-ea"/>
                <a:ea typeface="+mj-ea"/>
              </a:rPr>
              <a:t>检查</a:t>
            </a:r>
            <a:endParaRPr lang="zh-CN" altLang="en-US" sz="16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150610"/>
            <a:ext cx="12191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Aunn Raza, Periklis Chrysogelos, Angelos Christos Anadiotis, and Anastasia Ailamaki. 2020. Adaptive HTAP through Elastic Resource Scheduling. In Proc.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SIGMOD (Portland, OR, USA) (SIGMOD 20). 2043–2054.</a:t>
            </a:r>
            <a:endParaRPr lang="zh-CN" alt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7810" y="1466215"/>
            <a:ext cx="6372860" cy="4673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OLTP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(online transaction process)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frequent and low-latency update transactions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operating on a small but hot portion of the entire data.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OLAP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(online analytical process)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long-running analytical queries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with complex algorithms, operate on the cold data from the storage as well as the freshest updates from the OLTP workload.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Two types of HTAP architectures</a:t>
            </a:r>
            <a:r>
              <a:rPr lang="en-US" altLang="zh-CN" sz="2000" b="1" baseline="30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[1]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lvl="0" indent="457200" algn="just">
              <a:buFont typeface="Wingdings" panose="05000000000000000000" charset="0"/>
              <a:buNone/>
            </a:pPr>
            <a:r>
              <a:rPr lang="en-US" altLang="zh-CN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ni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fi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ed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storage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HyPer 、Caldera、DB2 BLU、SAP HANA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Execute the OLTP and OLAP operations on the same dataset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Based on snapshotting and multi-versioning techniques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Optimal for analytical processing on latest data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 indent="0" algn="just">
              <a:buFont typeface="Wingdings" panose="05000000000000000000" charset="0"/>
              <a:buNone/>
            </a:pPr>
            <a:r>
              <a:rPr lang="en-US" altLang="zh-CN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Decoupled storage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BatchDB、SQL Server、Oracle Dual Format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eparate the OLTP and the OLAP sub-system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rade higher OLAP response times, data freshness, selective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access, workload adaptability, for higher OLTP throughput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Hybrid Transactional and Analytical Processing (HTAP) systems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combines OLTP and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OLAP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609725"/>
            <a:ext cx="5194300" cy="4472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9940" y="1456690"/>
            <a:ext cx="4896485" cy="3896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>
              <a:buFont typeface="Wingdings" panose="05000000000000000000" charset="0"/>
              <a:buChar char="ü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nKV</a:t>
            </a:r>
            <a:r>
              <a:rPr lang="en-US" sz="2000" b="1" baseline="30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[2]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KV-store based on RocksDB;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Single-versioned, Copy-onWrite system, Repeatable Read as the highest isolation level;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Each active transaction is assigned a separate write batch that contains transaction-local modifications before commit;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neoDBMS</a:t>
            </a:r>
            <a:r>
              <a:rPr lang="en-US" sz="2000" b="1" baseline="30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[3]</a:t>
            </a: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Stores all updates as physically materialized version records identified by </a:t>
            </a: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RecordID (&lt;PageNr,SlotNr&gt;);</a:t>
            </a:r>
            <a:endParaRPr lang="en-US" sz="1600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Single-linked version chain in New-to-Old manner;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All version records in a chain have the same </a:t>
            </a: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VID;</a:t>
            </a:r>
            <a:endParaRPr lang="en-US" sz="1600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VID</a:t>
            </a:r>
            <a:r>
              <a:rPr lang="en-US" sz="1600" i="1" baseline="-25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Map </a:t>
            </a:r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marks the entry-point of a chain;</a:t>
            </a:r>
            <a:endParaRPr 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his paper</a:t>
            </a: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focus</a:t>
            </a:r>
            <a:r>
              <a:rPr 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es</a:t>
            </a:r>
            <a:r>
              <a:rPr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on two systems: LSM-tree KV-Stores and multi-version DBMS.</a:t>
            </a:r>
            <a:endParaRPr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591310"/>
            <a:ext cx="6703695" cy="383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263525" y="5920105"/>
            <a:ext cx="1139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CN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Vinçon T, Bernhardt A, Petrov I, et al. nKV: near-data processing with KV-stores on native computational storage[C]//Proceedings of the 16th International Workshop on Data Management on New Hardware. 2020: 1-11.</a:t>
            </a:r>
            <a:endParaRPr lang="zh-CN" alt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[3]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Bernhardt A, Tamimi S, Stock F, et al. neodb: In-situ snapshots for multi-version dbms on native computational storage[C]//Proc. ICDE. 2022.</a:t>
            </a:r>
            <a:endParaRPr lang="en-US" altLang="zh-CN" sz="1200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Problem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HTAP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extends the problem space of database architectures</a:t>
            </a:r>
            <a:endParaRPr lang="zh-CN" altLang="en-US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99075" y="1475740"/>
            <a:ext cx="6766560" cy="3516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Problem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space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Freshness: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Analytical portion of the HTAP should have the most recent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version from OLTP workload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Consistency: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T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ransactional and analytical queries should have a consistent view on the data</a:t>
            </a:r>
            <a:endParaRPr lang="en-US" altLang="zh-CN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Transfers: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ata transfers from storage tier to host processing units account for large part of the overall performance</a:t>
            </a:r>
            <a:endParaRPr lang="en-US" altLang="zh-CN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Performance Isolation: </a:t>
            </a:r>
            <a:r>
              <a:rPr lang="en-US" altLang="zh-CN" sz="18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Interference between OLTP and OLAP workload must be prevented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Memory Pollution: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18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nalytical queries fetch large parts of the cold data into the buffer, causing evictions of the hot data</a:t>
            </a:r>
            <a:endParaRPr lang="en-US" altLang="zh-CN" sz="18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 algn="just">
              <a:buFont typeface="Wingdings" panose="05000000000000000000" charset="0"/>
              <a:buNone/>
            </a:pPr>
            <a:endParaRPr lang="en-US" altLang="zh-CN" sz="18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5630" y="4992370"/>
            <a:ext cx="631634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just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Update-aware NDP architecture: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Can h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andle the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freshest data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and ensure 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transactional consistency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without the drawback of buffer pollution or lack of workload optimizations from Unified Storage Systems.</a:t>
            </a:r>
            <a:endParaRPr lang="en-US" altLang="zh-CN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609725"/>
            <a:ext cx="5194300" cy="4472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3.1 O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verview of the components of the proposed architecture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7605" y="1380490"/>
            <a:ext cx="4797425" cy="5050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1778635"/>
            <a:ext cx="6110605" cy="4335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3.2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Shared State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accumulate the modifications to all of those structures in an incremental way and place them together in shadow data structures collectively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0800" y="1767205"/>
            <a:ext cx="5378450" cy="3935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Delta Buffer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 multi-version DBMS: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2" indent="0" algn="just"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accumulate the versions newly created by active transactions while predecessor versions remain in memory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2" indent="0" algn="just">
              <a:buFont typeface="Wingdings" panose="05000000000000000000" charset="0"/>
              <a:buNone/>
            </a:pP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 singel-version DBMS: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457200" algn="just"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contain replacement records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457200" algn="just">
              <a:buFont typeface="Wingdings" panose="05000000000000000000" charset="0"/>
              <a:buNone/>
            </a:pP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 algn="just">
              <a:buFont typeface="Wingdings" panose="05000000000000000000" charset="0"/>
              <a:buNone/>
            </a:pPr>
            <a:endParaRPr lang="en-US" altLang="zh-CN" sz="18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1778635"/>
            <a:ext cx="6110605" cy="4335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3.2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Shared State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accumulate the modifications to all of those structures in an incremental way and place them together in shadow data structures collectively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0800" y="1767205"/>
            <a:ext cx="5378450" cy="3935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Shared State Propagation Modes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Flush &amp; Append: 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457200" algn="just">
              <a:buFont typeface="Arial" panose="020B0604020202020204" pitchFamily="34" charset="0"/>
              <a:buNone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triggered by a flush of the shared state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Pass Along &amp; Cache: 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2" indent="0" algn="just">
              <a:buFont typeface="Arial" panose="020B0604020202020204" pitchFamily="34" charset="0"/>
              <a:buNone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At the time of an NDP invocation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indent="0" algn="just">
              <a:buFont typeface="Wingdings" panose="05000000000000000000" charset="0"/>
              <a:buNone/>
            </a:pPr>
            <a:endParaRPr lang="en-US" altLang="zh-CN" sz="18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Solution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" y="1445895"/>
            <a:ext cx="5614670" cy="2382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85" y="1445895"/>
            <a:ext cx="5078095" cy="2381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-39370" y="981710"/>
            <a:ext cx="120002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3.3 </a:t>
            </a:r>
            <a:r>
              <a:rPr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NDP Transaction Management</a:t>
            </a:r>
            <a:endParaRPr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370" y="3874770"/>
            <a:ext cx="11448415" cy="2506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just">
              <a:buFont typeface="Wingdings" panose="05000000000000000000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Transactio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nal consistency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0" indent="0" algn="just">
              <a:buFont typeface="Wingdings" panose="05000000000000000000" charset="0"/>
              <a:buNone/>
            </a:pP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Issues: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MySQL/MyRocks mandates that the visible record is the latest committed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ahead of the NDP invocation (snapshot creation)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rather than the NDP transaction start.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Wingdings" panose="05000000000000000000" charset="0"/>
              <a:buChar char="ü"/>
            </a:pP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lvl="0" indent="-342900" algn="just">
              <a:buFont typeface="Wingdings" panose="05000000000000000000" charset="0"/>
              <a:buChar char="ü"/>
            </a:pP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Admission delay: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Whenever such NDP-transaction arrives, it is assigned a transactional timestamp as usual. However, its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admission is delayed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until after the completion of all transactions that were active when it arrived.</a:t>
            </a:r>
            <a:endParaRPr lang="en-US" altLang="zh-CN" sz="20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054,&quot;width&quot;:6951}"/>
</p:tagLst>
</file>

<file path=ppt/tags/tag2.xml><?xml version="1.0" encoding="utf-8"?>
<p:tagLst xmlns:p="http://schemas.openxmlformats.org/presentationml/2006/main">
  <p:tag name="KSO_WM_UNIT_PLACING_PICTURE_USER_VIEWPORT" val="{&quot;height&quot;:3725,&quot;width&quot;:8401}"/>
</p:tagLst>
</file>

<file path=ppt/tags/tag3.xml><?xml version="1.0" encoding="utf-8"?>
<p:tagLst xmlns:p="http://schemas.openxmlformats.org/presentationml/2006/main">
  <p:tag name="KSO_WM_UNIT_PLACING_PICTURE_USER_VIEWPORT" val="{&quot;height&quot;:7415,&quot;width&quot;:8982}"/>
</p:tagLst>
</file>

<file path=ppt/tags/tag4.xml><?xml version="1.0" encoding="utf-8"?>
<p:tagLst xmlns:p="http://schemas.openxmlformats.org/presentationml/2006/main">
  <p:tag name="KSO_WM_UNIT_PLACING_PICTURE_USER_VIEWPORT" val="{&quot;height&quot;:9600,&quot;width&quot;:12120}"/>
</p:tagLst>
</file>

<file path=ppt/tags/tag5.xml><?xml version="1.0" encoding="utf-8"?>
<p:tagLst xmlns:p="http://schemas.openxmlformats.org/presentationml/2006/main">
  <p:tag name="KSO_WPP_MARK_KEY" val="8192f06c-31f0-434b-a80e-e794e69a6e3a"/>
  <p:tag name="COMMONDATA" val="eyJoZGlkIjoiN2JmM2YyMThmZWE4MjA1ZWU1OTJiMTA0YWE4ZDk2NjkifQ=="/>
</p:tagLst>
</file>

<file path=ppt/theme/theme1.xml><?xml version="1.0" encoding="utf-8"?>
<a:theme xmlns:a="http://schemas.openxmlformats.org/drawingml/2006/main" name="主题1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9621</Words>
  <Application>WPS 演示</Application>
  <PresentationFormat>宽屏</PresentationFormat>
  <Paragraphs>272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Franklin Gothic Book</vt:lpstr>
      <vt:lpstr>Times New Roman</vt:lpstr>
      <vt:lpstr>Wingdings</vt:lpstr>
      <vt:lpstr>微软雅黑</vt:lpstr>
      <vt:lpstr>Arial Unicode MS</vt:lpstr>
      <vt:lpstr>Arial Black</vt:lpstr>
      <vt:lpstr>黑体</vt:lpstr>
      <vt:lpstr>等线</vt:lpstr>
      <vt:lpstr>主题1</vt:lpstr>
      <vt:lpstr>PowerPoint 演示文稿</vt:lpstr>
      <vt:lpstr>PowerPoint 演示文稿</vt:lpstr>
      <vt:lpstr>1 Background</vt:lpstr>
      <vt:lpstr>1 Background</vt:lpstr>
      <vt:lpstr>2 Problem</vt:lpstr>
      <vt:lpstr>3 Solution</vt:lpstr>
      <vt:lpstr>3 Solution</vt:lpstr>
      <vt:lpstr>3 Solution</vt:lpstr>
      <vt:lpstr>3 Solution</vt:lpstr>
      <vt:lpstr>3 Solution</vt:lpstr>
      <vt:lpstr>3 Solution</vt:lpstr>
      <vt:lpstr>3 Solution</vt:lpstr>
      <vt:lpstr>3 Solution</vt:lpstr>
      <vt:lpstr>4 Evaluation</vt:lpstr>
      <vt:lpstr>4 Evaluation</vt:lpstr>
      <vt:lpstr>4 Evaluation</vt:lpstr>
      <vt:lpstr>4 Evaluation</vt:lpstr>
      <vt:lpstr>4 Evaluation</vt:lpstr>
      <vt:lpstr>4 Evaluation</vt:lpstr>
      <vt:lpstr>4 Evaluation</vt:lpstr>
      <vt:lpstr>4 Evaluation</vt:lpstr>
      <vt:lpstr>nKV※——Software Architecture</vt:lpstr>
      <vt:lpstr>nKV※——Hardware Architecture</vt:lpstr>
      <vt:lpstr>neoDBMS※</vt:lpstr>
      <vt:lpstr>neoDBMS※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Noda .</dc:creator>
  <cp:lastModifiedBy>23</cp:lastModifiedBy>
  <cp:revision>365</cp:revision>
  <dcterms:created xsi:type="dcterms:W3CDTF">2022-07-11T07:34:00Z</dcterms:created>
  <dcterms:modified xsi:type="dcterms:W3CDTF">2022-11-29T09:24:02Z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10B2E1C746C341E48A159D40707693EB</vt:lpwstr>
  </property>
  <property fmtid="{D5CDD505-2E9C-101B-9397-08002B2CF9AE}" pid="3" name="KSOProductBuildVer">
    <vt:lpwstr>2052-11.1.0.12763</vt:lpwstr>
  </property>
</Properties>
</file>